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8" r:id="rId3"/>
    <p:sldId id="306" r:id="rId4"/>
    <p:sldId id="307" r:id="rId5"/>
    <p:sldId id="310" r:id="rId6"/>
    <p:sldId id="308" r:id="rId7"/>
    <p:sldId id="311" r:id="rId8"/>
    <p:sldId id="309" r:id="rId9"/>
    <p:sldId id="295" r:id="rId10"/>
    <p:sldId id="261" r:id="rId11"/>
    <p:sldId id="338" r:id="rId12"/>
    <p:sldId id="276" r:id="rId13"/>
    <p:sldId id="278" r:id="rId14"/>
    <p:sldId id="283" r:id="rId15"/>
    <p:sldId id="290" r:id="rId16"/>
    <p:sldId id="292" r:id="rId17"/>
    <p:sldId id="293" r:id="rId18"/>
    <p:sldId id="294" r:id="rId19"/>
    <p:sldId id="305" r:id="rId20"/>
    <p:sldId id="260" r:id="rId21"/>
    <p:sldId id="263" r:id="rId22"/>
    <p:sldId id="262" r:id="rId23"/>
    <p:sldId id="313" r:id="rId24"/>
    <p:sldId id="314" r:id="rId25"/>
    <p:sldId id="321" r:id="rId26"/>
    <p:sldId id="268" r:id="rId27"/>
    <p:sldId id="264" r:id="rId28"/>
    <p:sldId id="266" r:id="rId29"/>
    <p:sldId id="267" r:id="rId30"/>
    <p:sldId id="269" r:id="rId31"/>
    <p:sldId id="270" r:id="rId32"/>
    <p:sldId id="271" r:id="rId33"/>
    <p:sldId id="272" r:id="rId34"/>
    <p:sldId id="273" r:id="rId35"/>
    <p:sldId id="274" r:id="rId36"/>
    <p:sldId id="357" r:id="rId37"/>
    <p:sldId id="320" r:id="rId38"/>
    <p:sldId id="315" r:id="rId39"/>
    <p:sldId id="316" r:id="rId40"/>
    <p:sldId id="319" r:id="rId41"/>
    <p:sldId id="317" r:id="rId42"/>
    <p:sldId id="318" r:id="rId43"/>
    <p:sldId id="358" r:id="rId44"/>
    <p:sldId id="355" r:id="rId45"/>
    <p:sldId id="356" r:id="rId46"/>
    <p:sldId id="334" r:id="rId47"/>
    <p:sldId id="312" r:id="rId48"/>
    <p:sldId id="326" r:id="rId49"/>
    <p:sldId id="327" r:id="rId50"/>
    <p:sldId id="331" r:id="rId51"/>
    <p:sldId id="339" r:id="rId52"/>
    <p:sldId id="329" r:id="rId53"/>
    <p:sldId id="330" r:id="rId54"/>
    <p:sldId id="332" r:id="rId55"/>
    <p:sldId id="340" r:id="rId56"/>
    <p:sldId id="333" r:id="rId57"/>
    <p:sldId id="341" r:id="rId58"/>
    <p:sldId id="324" r:id="rId59"/>
    <p:sldId id="335" r:id="rId60"/>
    <p:sldId id="323" r:id="rId61"/>
    <p:sldId id="322" r:id="rId62"/>
    <p:sldId id="342" r:id="rId63"/>
    <p:sldId id="343" r:id="rId64"/>
    <p:sldId id="344" r:id="rId65"/>
    <p:sldId id="354" r:id="rId66"/>
    <p:sldId id="352" r:id="rId67"/>
    <p:sldId id="353" r:id="rId68"/>
    <p:sldId id="345" r:id="rId69"/>
    <p:sldId id="346" r:id="rId70"/>
    <p:sldId id="347" r:id="rId71"/>
    <p:sldId id="348" r:id="rId72"/>
    <p:sldId id="349" r:id="rId73"/>
    <p:sldId id="350" r:id="rId74"/>
    <p:sldId id="351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6" d="100"/>
          <a:sy n="56" d="100"/>
        </p:scale>
        <p:origin x="-1556" y="-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33AD-E7CE-4E09-9EA3-A2ED60732109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48BC-5837-4F40-8A63-03C963C0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1:29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14263 6970,'0'50,"25"74,24 25,1-1,0-73,-26-1,1-24,0-50,-25 0,25 0,-25 0,74-25,50-99,100-149,24 50,0 24,74 26,-24 24,-125 25,-49-25,-49 25,-1 75,-74 24,25 0,-25 25,0 0,0 0</inkml:trace>
  <inkml:trace contextRef="#ctx0" brushRef="#br0" timeOffset="1876.1073">10691 8607,'75'0,"24"0,-25 0,125 25,-1 49,1-49,148 0,25 25,248 98,-50 51,125 49,-124-50,-199-98</inkml:trace>
  <inkml:trace contextRef="#ctx0" brushRef="#br0" timeOffset="2880.1645">10468 10096,'0'24,"0"51,50-1,-50-49,24 0,-24-25,0 25,75-174,98-174,497-570,-124 124,24 224,-74-26,-124 125,75 123,-199 125,-74 99,-125 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1:36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13965 3249,'0'0,"-24"-24,24 48,24 26,-24 0,0-50,25 24,149-222,24-25,-49 74,50-74,98-25,-49 49,-99 50,-75 100,-24 24,-25 0,-25 25</inkml:trace>
  <inkml:trace contextRef="#ctx0" brushRef="#br0" timeOffset="1279.0728">14362 4118,'0'0,"0"24,0 1,25 25,0-1,0 1,-25-50,0 0,0 25,74-124,75-125,173-48,-74 23,-24-48,73 74,-73 74,-100 99,-75 50,-24-25,0 25</inkml:trace>
  <inkml:trace contextRef="#ctx0" brushRef="#br0" timeOffset="4716.2697">14734 7169,'50'0,"49"0,100 0,197 0,101 0,222 74,-124 0,-123 26,-200-1,-123-25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22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14660 5655,'0'0,"0"-24,-25 24,25 24,0 1,50 0,-50 25,0-50,0 0,25 0,-25 24,0-24,24-24,26-51,24-24,1 25,49 24,25-49,-25 24,0-49,0 0,0 25,-75 25,1 74,-50-25,25 25,-25-25</inkml:trace>
  <inkml:trace contextRef="#ctx0" brushRef="#br0" timeOffset="5045.2886">15206 6375,'0'0,"0"25,24-25,-24 24,0-24,25 0,-25 25,0 0,0 0,0 0,0-1,0-24,25 0,49-99,75-50,50-49,198-174,49 25,-99 74,-24 124,-50 50,-100-1,-73 26,-51 49,-24 25,-25-25,0 25,0-24</inkml:trace>
  <inkml:trace contextRef="#ctx0" brushRef="#br0" timeOffset="6225.3561">17264 6548,'0'50,"0"-50,0 25,0 24,25-49,-25 50,0-50,25 25,-25-25,25 0,0 25,-25-1,0-24,198-248,100-124,24 100,-74 48,25 26,50 24,-100 1</inkml:trace>
  <inkml:trace contextRef="#ctx0" brushRef="#br0" timeOffset="12878.7366">15156 9252,'0'-25,"0"-24,0 49,0-25,0 25,25 25,-25-25,25 25,-25-1,24-24,1 25,-25-25,25 0,-25 25,0-25,0 25,25-25,-25 0,0 25,49-25,26 0,-1-25,1-25,-1 25,25-24,50-1,-50 1,1-26,24 1,-50-1,0 50,-24 25,-50-24,25-1,-25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5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14734 5259,'50'0,"-25"49,49 1,-49-1,0-24,0 0,-25 0,0 0,24-25,-24 0,25 24,174-197,24-75,25 25,74-1,-24 26,-75 74,-49-25,0 0,-100 100,-49 24,-25 25,0 0,0 0,-25 25</inkml:trace>
  <inkml:trace contextRef="#ctx0" brushRef="#br0" timeOffset="6313.3611">8558 8533,'0'0,"25"0,-25 0,25 0,-1 0,1 0,25 0,24 0,1 0,-26 0,26 0,24 0,0 0,-25 0,51 25,-26-25,50 24,-50 1,0-25,-25 0,1 25,24-25,-25 25,-24 0,24-25,-24 24,0 1,-1 0,26-25,-1 0,-49 0,25 0,-26 0,51 0,-26 0,26 0,-26 0,26 0,-1 0,-24 0,-50 0,25 0,-25 0,24 0,1 0,-25 0,25 0,-25-25,25 25,-25 0,25 0,-1 0,-24 0,25 0,-25 0,25 0,0 0,0 0,0-25,24 1</inkml:trace>
  <inkml:trace contextRef="#ctx0" brushRef="#br0" timeOffset="7714.4413">14635 8310,'25'0,"25"0,-1 0,50 0,50-25,50 0,49 25,-50 0,75 0,-50 0,25 0,50 0,-50 0,-50 25,-74 24,-49-24,-26 0,1 0,-25-25,0 0,-1 0,1 0,-25 0,0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4:01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20340 11460,'0'0,"-25"0,25 25,0-1,0-24,0 25,25-25,-25 25,25 0,-25-25,25 25,-25-25,25 0,-1 24,-24 1,0-25,0 25,25-25,-25 0,0 0,50 0,-1-50,26 1,24-75,174-99,74-75,50 25,149 25,-25-25,49 50,-223 0,-123 74,-100 50,-99 99,-25 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4:20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9600 5457,'0'0,"0"-25,25 25,24 0,26-25,-26 25,26 0,24 0,50 0,-50 0,25 25,50-25,-1 50,-24-1,-50-24,25 0,-25-25,1 0,-26 0,1 0,-1 0,-24 0,24 25,0-25,26 25,-26-25,0 24,-24 1,-25-25,49 0,25 0,1 0,-1 0,-50 0,26 0,24 0,0-25,25-24,-49 24,-1 0,-49 0,25 1,-1-1,50 0,-49-25,0 50,-1-24,-24-1,0 25,-25 0,25 0,-25 0,0-25</inkml:trace>
  <inkml:trace contextRef="#ctx0" brushRef="#br0" timeOffset="3849.2201">8732 6226,'24'0,"-24"0,50 0,24 0,1 0,-26 0,26 0,49 0,25 25,0 24,49 26,50-50,-74-1,-26 1,51 0,-25-25,-26 25,-73-25,24 0,-25 0,26 0,24 0,-50 0,-49 25,0-25,-25 0,25 0,-25 0,0 24,0-24,49 0,26 0,-26 0,-49 0,25 0,0 0,-25 0,25 0,-25 0,49 0,26 0,-1 0,0 0,26 0,24 0,-25 0,50 0,24 0,1 0,-75 0,-24 0,-1 0,25 0,25 0,-49-24,-26-1,1 25,24-25,-24 25,24-25,1 0,-1 25,1-24,-1-1,-24 0,24 0,0 0,26-24,-26 49,-49-25,0 25,-1 0,1-25,-25 25,0-25</inkml:trace>
  <inkml:trace contextRef="#ctx0" brushRef="#br0" timeOffset="165304.4541">2183 15652</inkml:trace>
  <inkml:trace contextRef="#ctx0" brushRef="#br0" timeOffset="168012.6097">4267 16644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34:22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8781 13593,'0'0,"0"0,50 0,-1 0,75 0,124-25,25-24,99 49,-49 0,148-25,25 0,25-25,-99 26,-149-1,-50 0,-99 0,74 0,-98 25,-1 0,-74 0,24 0,-49 0,25 0,-25 0</inkml:trace>
  <inkml:trace contextRef="#ctx0" brushRef="#br0" timeOffset="2074.1185">16818 13816,'0'0,"0"0,0 25,0-25,0 0,74 0,1 0,98 0,75-25,25 0,25 1,0-1,198-50,-124 51,-50-51,1 1,-125 24,-74 1,-49 49,-26-25,-49 25,25 0,-25 0,0-25</inkml:trace>
  <inkml:trace contextRef="#ctx0" brushRef="#br0" timeOffset="5237.2996">6623 14536,'25'0,"-25"0,25 0,0 0,24 0,100-25,0-25,124 1,24-1,175 25,24 25,198 0,-173 50,25-50,-100 25,-148-25,25 0,-100 0,-74-25,-75 0,-24 0,-26 25,1 0,-25 0,25 0,-25 0</inkml:trace>
  <inkml:trace contextRef="#ctx0" brushRef="#br0" timeOffset="13610.7785">17091 15602,'0'0,"25"0,74 0,0 0,174-25,49 25,125 0,49 0,124 0,-198 0,-1 0,-148 0,-74 0,-26 0,1-24,0 24,-75 0,-25 0,-24 0,-1 0,-49 0,25 0,-25 0,25 0</inkml:trace>
  <inkml:trace contextRef="#ctx0" brushRef="#br0" timeOffset="17185.983">7219 15627,'49'0,"75"-25,50 0,173 1,25-26,199 50,49 0,-50 25,-148-25,49 0,-99 0,-74 0,49 0,-124 0,-74 0,-50 0,-24 0,-1 0,-24 0,24 0,50 0,75 0,98 0,51 0,24 0,-75 0,1 0,-25 0,-99 0,-26 0,-73 0,-1 0,-24 0,-25 0,-25 0,0 25,24-25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B86E8-50D3-452E-806C-9A80767303A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42845-9DDE-495D-A451-EC9ABEE84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E99C2BA-5429-443E-AAC6-36640C403532}" type="datetime1">
              <a:rPr lang="en-US" smtClean="0"/>
              <a:t>9/16/2024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FB16-A2C9-46CD-9EB7-61F357A46A05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CAA-EFC6-4ECE-8779-748D530BD35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F76DE-785D-45E4-A27B-01DE628D2D0D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0C38-69E4-401A-B745-13BE3BB28D5A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03CF-DA05-4990-AEF7-6EA9D67F4DD8}" type="datetime1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AA66-819D-47FF-9458-E43EC37BAD66}" type="datetime1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5E8B-DDEF-4BC4-925A-B8C600F6B8B1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C7E5-BCAE-4316-8D6E-C7993E55559E}" type="datetime1">
              <a:rPr lang="en-US" smtClean="0"/>
              <a:t>9/16/2024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B96-29B5-4C12-908C-AD0C54E02435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099AEBF-8E6A-4B30-9D63-35A8EE478436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or.depaul.edu/ichu/csc383/notes/notes7/B-Trees_files/tree-insert2.gif" TargetMode="External"/><Relationship Id="rId2" Type="http://schemas.openxmlformats.org/officeDocument/2006/relationships/hyperlink" Target="https://condor.depaul.edu/ichu/csc383/notes/notes7/B-Trees_files/tree-search.gi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3.1 Multiway Search 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BTree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9C54-7E46-4A65-ABB0-2DE068B4097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b="1" dirty="0" smtClean="0"/>
              <a:t>balanced order n multiway search tree </a:t>
            </a:r>
            <a:r>
              <a:rPr lang="en-US" sz="2000" dirty="0" smtClean="0"/>
              <a:t>in which each </a:t>
            </a:r>
            <a:r>
              <a:rPr lang="en-US" sz="2000" b="1" dirty="0" smtClean="0"/>
              <a:t>non-root node contains </a:t>
            </a:r>
            <a:r>
              <a:rPr lang="en-US" sz="2000" b="1" dirty="0" err="1" smtClean="0"/>
              <a:t>atleast</a:t>
            </a:r>
            <a:r>
              <a:rPr lang="en-US" sz="2000" b="1" dirty="0" smtClean="0"/>
              <a:t> (n-1)/2 keys</a:t>
            </a:r>
            <a:r>
              <a:rPr lang="en-US" sz="2000" dirty="0" smtClean="0"/>
              <a:t> is called B Tree of Order n </a:t>
            </a:r>
          </a:p>
          <a:p>
            <a:endParaRPr lang="en-US" sz="2000" dirty="0"/>
          </a:p>
          <a:p>
            <a:r>
              <a:rPr lang="en-US" sz="2000" b="1" dirty="0" smtClean="0"/>
              <a:t>B Tree of O(n)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Max no of keys in each node (root/non-root)=n-1</a:t>
            </a:r>
          </a:p>
          <a:p>
            <a:r>
              <a:rPr lang="en-US" sz="2000" b="1" dirty="0" smtClean="0"/>
              <a:t>Min</a:t>
            </a:r>
            <a:r>
              <a:rPr lang="en-US" sz="2000" dirty="0" smtClean="0"/>
              <a:t> no of keys in </a:t>
            </a:r>
            <a:r>
              <a:rPr lang="en-US" sz="2000" b="1" dirty="0" smtClean="0"/>
              <a:t>each non-root node=(n-1)/2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3" y="1600200"/>
            <a:ext cx="6500308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b="1" dirty="0" smtClean="0">
                <a:solidFill>
                  <a:srgbClr val="0070C0"/>
                </a:solidFill>
              </a:rPr>
              <a:t>All leaf nodes will be at same level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Every node except root must contain at least </a:t>
            </a:r>
            <a:r>
              <a:rPr lang="en-US" sz="2000" b="1" dirty="0" smtClean="0">
                <a:solidFill>
                  <a:srgbClr val="0070C0"/>
                </a:solidFill>
              </a:rPr>
              <a:t>([n-1</a:t>
            </a:r>
            <a:r>
              <a:rPr lang="en-US" sz="2000" b="1" dirty="0">
                <a:solidFill>
                  <a:srgbClr val="0070C0"/>
                </a:solidFill>
              </a:rPr>
              <a:t>]/2) keys</a:t>
            </a:r>
            <a:r>
              <a:rPr lang="en-US" sz="2000" b="1" dirty="0"/>
              <a:t>. The root may contain minimum 1 key.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nodes (including root</a:t>
            </a:r>
            <a:r>
              <a:rPr lang="en-US" sz="2000" b="1" dirty="0"/>
              <a:t>) may contain at </a:t>
            </a:r>
            <a:r>
              <a:rPr lang="en-US" sz="2000" b="1" dirty="0">
                <a:solidFill>
                  <a:srgbClr val="0070C0"/>
                </a:solidFill>
              </a:rPr>
              <a:t>most </a:t>
            </a:r>
            <a:r>
              <a:rPr lang="en-US" sz="2000" b="1" dirty="0" smtClean="0">
                <a:solidFill>
                  <a:srgbClr val="0070C0"/>
                </a:solidFill>
              </a:rPr>
              <a:t>n </a:t>
            </a:r>
            <a:r>
              <a:rPr lang="en-US" sz="2000" b="1" dirty="0">
                <a:solidFill>
                  <a:srgbClr val="0070C0"/>
                </a:solidFill>
              </a:rPr>
              <a:t>– 1 keys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Number of children of a node is equal to the number of keys in it plus 1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 startAt="5"/>
            </a:pPr>
            <a:r>
              <a:rPr lang="en-US" sz="2000" b="1" dirty="0" smtClean="0"/>
              <a:t>All </a:t>
            </a:r>
            <a:r>
              <a:rPr lang="en-US" sz="2000" b="1" dirty="0"/>
              <a:t>keys of a node are </a:t>
            </a:r>
            <a:r>
              <a:rPr lang="en-US" sz="2000" b="1" dirty="0">
                <a:solidFill>
                  <a:srgbClr val="0070C0"/>
                </a:solidFill>
              </a:rPr>
              <a:t>sorted in increasing order.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525780" indent="-457200">
              <a:buFont typeface="+mj-lt"/>
              <a:buAutoNum type="arabicParenR" startAt="5"/>
            </a:pPr>
            <a:r>
              <a:rPr lang="en-US" sz="2000" b="1" dirty="0" smtClean="0"/>
              <a:t>The </a:t>
            </a:r>
            <a:r>
              <a:rPr lang="en-US" sz="2000" b="1" dirty="0"/>
              <a:t>child between two keys k1 and k2 contains all keys in the range from k1 and k2</a:t>
            </a:r>
            <a:r>
              <a:rPr lang="en-US" sz="2000" b="1" dirty="0" smtClean="0"/>
              <a:t>.</a:t>
            </a:r>
          </a:p>
          <a:p>
            <a:pPr marL="525780" indent="-457200">
              <a:buFont typeface="+mj-lt"/>
              <a:buAutoNum type="arabicParenR" startAt="5"/>
            </a:pPr>
            <a:r>
              <a:rPr lang="en-US" sz="2000" b="1" dirty="0"/>
              <a:t>B-Tree grows and shrinks from the root which is unlike Binary Search Tree. Binary Search Trees grow downward and also shrink from downward.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The B stands for balanced,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In </a:t>
            </a:r>
            <a:r>
              <a:rPr lang="en-US" sz="2000" dirty="0"/>
              <a:t>a B-tree the left and right side of each node is roughly kept to the same size (number of </a:t>
            </a:r>
            <a:r>
              <a:rPr lang="en-US" sz="2000" dirty="0" err="1"/>
              <a:t>subnodes</a:t>
            </a:r>
            <a:r>
              <a:rPr lang="en-US" sz="2000" dirty="0" smtClean="0"/>
              <a:t>)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Example 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B-Tree of minimum order 5.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All </a:t>
            </a:r>
            <a:r>
              <a:rPr lang="en-US" sz="2000" dirty="0"/>
              <a:t>the leaf nodes are at the same level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6" y="3657600"/>
            <a:ext cx="6781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0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 for Searching in B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https://condor.depaul.edu/ichu/csc383/notes/notes7/B-Trees_files/tree-search.gif</a:t>
            </a:r>
            <a:endParaRPr lang="en-US" dirty="0"/>
          </a:p>
          <a:p>
            <a:endParaRPr lang="en-US" dirty="0"/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6248400"/>
            <a:ext cx="670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Courtesy: https</a:t>
            </a:r>
            <a:r>
              <a:rPr lang="en-US" sz="1400" dirty="0"/>
              <a:t>://condor.depaul.edu/ichu/csc383/notes/notes7/btree.html</a:t>
            </a:r>
          </a:p>
        </p:txBody>
      </p:sp>
    </p:spTree>
    <p:extLst>
      <p:ext uri="{BB962C8B-B14F-4D97-AF65-F5344CB8AC3E}">
        <p14:creationId xmlns:p14="http://schemas.microsoft.com/office/powerpoint/2010/main" val="11569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Searching </a:t>
            </a:r>
            <a:r>
              <a:rPr lang="en-US" sz="2000" dirty="0"/>
              <a:t>in B Trees is similar to that in Binary search tree</a:t>
            </a:r>
            <a:r>
              <a:rPr lang="en-US" sz="20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Let the key to be searched be k.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Start </a:t>
            </a:r>
            <a:r>
              <a:rPr lang="en-US" sz="1800" dirty="0"/>
              <a:t>from the root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</a:t>
            </a:r>
            <a:r>
              <a:rPr lang="en-US" sz="1800" dirty="0" smtClean="0"/>
              <a:t>ecursively </a:t>
            </a:r>
            <a:r>
              <a:rPr lang="en-US" sz="1800" dirty="0"/>
              <a:t>traverse down.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For </a:t>
            </a:r>
            <a:r>
              <a:rPr lang="en-US" sz="1800" dirty="0"/>
              <a:t>every visited non-leaf node, if the node has the key, we simply return the node.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Otherwise</a:t>
            </a:r>
            <a:r>
              <a:rPr lang="en-US" sz="1800" dirty="0"/>
              <a:t>, we recur down to the appropriate child (The child which is just before the first greater key) of the node.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If </a:t>
            </a:r>
            <a:r>
              <a:rPr lang="en-US" sz="1800" dirty="0"/>
              <a:t>we reach a leaf node and don’t find k in the leaf node, we return NULL.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432406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6777037" cy="17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72200" y="1219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for 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18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9" y="3581400"/>
            <a:ext cx="7244667" cy="229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143000" y="1752600"/>
            <a:ext cx="6619875" cy="1740124"/>
            <a:chOff x="1143000" y="1752600"/>
            <a:chExt cx="6619875" cy="174012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52600"/>
              <a:ext cx="6619875" cy="174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2571750"/>
              <a:ext cx="2114550" cy="53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32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Insertion in 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Generalised</a:t>
            </a:r>
            <a:r>
              <a:rPr lang="en-US" sz="2000" dirty="0"/>
              <a:t> versions of binary trees where each node contains multiple </a:t>
            </a:r>
            <a:r>
              <a:rPr lang="en-US" sz="2000" dirty="0" smtClean="0"/>
              <a:t>elements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A Multiway Search Tree of </a:t>
            </a:r>
            <a:r>
              <a:rPr lang="en-US" sz="2000" b="1" dirty="0" smtClean="0"/>
              <a:t>order n</a:t>
            </a:r>
            <a:r>
              <a:rPr lang="en-US" sz="2000" dirty="0" smtClean="0"/>
              <a:t> is a general tree in which </a:t>
            </a:r>
          </a:p>
          <a:p>
            <a:pPr lvl="1"/>
            <a:r>
              <a:rPr lang="en-US" sz="1800" dirty="0" smtClean="0"/>
              <a:t>each node has </a:t>
            </a:r>
            <a:r>
              <a:rPr lang="en-US" sz="1800" b="1" dirty="0" smtClean="0"/>
              <a:t>n or fewer subtrees </a:t>
            </a:r>
            <a:r>
              <a:rPr lang="en-US" sz="1800" dirty="0" smtClean="0"/>
              <a:t>and </a:t>
            </a:r>
          </a:p>
          <a:p>
            <a:pPr lvl="1"/>
            <a:r>
              <a:rPr lang="en-US" sz="1800" dirty="0" smtClean="0"/>
              <a:t>contains no of keys as </a:t>
            </a:r>
            <a:r>
              <a:rPr lang="en-US" sz="1800" b="1" dirty="0" smtClean="0"/>
              <a:t>one less than no of subtrees</a:t>
            </a:r>
          </a:p>
          <a:p>
            <a:endParaRPr lang="en-US" sz="2000" dirty="0"/>
          </a:p>
          <a:p>
            <a:r>
              <a:rPr lang="en-US" sz="2000" dirty="0" smtClean="0"/>
              <a:t>i.e. In </a:t>
            </a:r>
            <a:r>
              <a:rPr lang="en-US" sz="2000" dirty="0"/>
              <a:t>an </a:t>
            </a:r>
            <a:r>
              <a:rPr lang="en-US" sz="2000" b="1" dirty="0"/>
              <a:t>m-Way tree of order </a:t>
            </a:r>
            <a:r>
              <a:rPr lang="en-US" sz="2000" b="1" dirty="0" smtClean="0"/>
              <a:t>n</a:t>
            </a:r>
            <a:r>
              <a:rPr lang="en-US" sz="2000" dirty="0" smtClean="0"/>
              <a:t>, </a:t>
            </a:r>
          </a:p>
          <a:p>
            <a:pPr lvl="1"/>
            <a:r>
              <a:rPr lang="en-US" sz="1800" dirty="0" smtClean="0"/>
              <a:t>each </a:t>
            </a:r>
            <a:r>
              <a:rPr lang="en-US" sz="1800" dirty="0"/>
              <a:t>node contains a </a:t>
            </a:r>
            <a:r>
              <a:rPr lang="en-US" sz="1800" b="1" dirty="0"/>
              <a:t>maximum of n</a:t>
            </a:r>
            <a:r>
              <a:rPr lang="en-US" sz="1800" b="1" dirty="0" smtClean="0"/>
              <a:t> </a:t>
            </a:r>
            <a:r>
              <a:rPr lang="en-US" sz="1800" b="1" dirty="0"/>
              <a:t>– 1 elements and </a:t>
            </a:r>
            <a:r>
              <a:rPr lang="en-US" sz="1800" b="1" dirty="0" smtClean="0"/>
              <a:t>n </a:t>
            </a:r>
            <a:r>
              <a:rPr lang="en-US" sz="1800" b="1" dirty="0"/>
              <a:t>children.</a:t>
            </a:r>
            <a:endParaRPr lang="en-US" sz="18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the Node has </a:t>
            </a:r>
            <a:r>
              <a:rPr lang="en-US" sz="2000" b="1" dirty="0"/>
              <a:t>4 subtrees, it contains 3 keys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Insertion requires first traversal in B Tree</a:t>
            </a:r>
          </a:p>
          <a:p>
            <a:endParaRPr lang="en-US" sz="2000" dirty="0" smtClean="0"/>
          </a:p>
          <a:p>
            <a:r>
              <a:rPr lang="en-US" sz="2000" b="1" dirty="0" smtClean="0"/>
              <a:t>Check key to be inserted is already existing or not</a:t>
            </a:r>
            <a:r>
              <a:rPr lang="en-US" sz="2000" dirty="0" smtClean="0"/>
              <a:t>, through traversal</a:t>
            </a:r>
          </a:p>
          <a:p>
            <a:endParaRPr lang="en-US" sz="2000" dirty="0" smtClean="0"/>
          </a:p>
          <a:p>
            <a:r>
              <a:rPr lang="en-US" sz="2000" dirty="0" smtClean="0"/>
              <a:t>Suppose the key does not exist in tree then through traversal , it will reach the leaf node</a:t>
            </a:r>
          </a:p>
          <a:p>
            <a:endParaRPr lang="en-US" sz="2000" dirty="0" smtClean="0"/>
          </a:p>
          <a:p>
            <a:r>
              <a:rPr lang="en-US" sz="2000" b="1" dirty="0" smtClean="0"/>
              <a:t>We will have 2 cases for inserting the keys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The 2 cases are-</a:t>
            </a:r>
          </a:p>
          <a:p>
            <a:r>
              <a:rPr lang="en-US" sz="2000" b="1" dirty="0"/>
              <a:t>Case 1: Node is Not </a:t>
            </a:r>
            <a:r>
              <a:rPr lang="en-US" sz="2000" b="1" dirty="0" smtClean="0"/>
              <a:t>Full</a:t>
            </a:r>
            <a:endParaRPr lang="en-US" sz="2000" b="1" dirty="0"/>
          </a:p>
          <a:p>
            <a:r>
              <a:rPr lang="en-US" sz="2000" b="1" dirty="0" smtClean="0"/>
              <a:t>Case </a:t>
            </a:r>
            <a:r>
              <a:rPr lang="en-US" sz="2000" b="1" dirty="0"/>
              <a:t>2: Node is already </a:t>
            </a:r>
            <a:r>
              <a:rPr lang="en-US" sz="2000" b="1" dirty="0" smtClean="0"/>
              <a:t>full</a:t>
            </a:r>
          </a:p>
          <a:p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Case 1: Node is Not Full-</a:t>
            </a:r>
          </a:p>
          <a:p>
            <a:pPr lvl="1"/>
            <a:r>
              <a:rPr lang="en-US" sz="1800" dirty="0" smtClean="0"/>
              <a:t>We simply add the key in the Node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Case 2: Node is already full-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Split the Node in 2 nodes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Median key goes to the parent of that node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If parent is also full then same process will be repeated until it will get non-full parent node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Algorithm for 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/>
              <a:t>The following algorithm applies: 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/>
              <a:t>Run the search operation and find the appropriate place of insertion.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Insert the new key at the proper location, but if the node has a maximum number of keys </a:t>
            </a:r>
            <a:r>
              <a:rPr lang="en-US" sz="2000" dirty="0"/>
              <a:t>already: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The node, along with a newly inserted key, will split from the middle element.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/>
              <a:t>The </a:t>
            </a:r>
            <a:r>
              <a:rPr lang="en-US" sz="2000" b="1" dirty="0"/>
              <a:t>middle element will become the parent </a:t>
            </a:r>
            <a:r>
              <a:rPr lang="en-US" sz="2000" dirty="0"/>
              <a:t>for the other two child nodes.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The nodes must re-arrange keys in ascending order.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6175177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Courtesy-https</a:t>
            </a:r>
            <a:r>
              <a:rPr lang="en-US" sz="1400" dirty="0"/>
              <a:t>://www.guru99.com/b-tree-example.html</a:t>
            </a:r>
          </a:p>
        </p:txBody>
      </p:sp>
    </p:spTree>
    <p:extLst>
      <p:ext uri="{BB962C8B-B14F-4D97-AF65-F5344CB8AC3E}">
        <p14:creationId xmlns:p14="http://schemas.microsoft.com/office/powerpoint/2010/main" val="29447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Algorithm for 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/>
              <a:t>TIP</a:t>
            </a:r>
          </a:p>
          <a:p>
            <a:pPr marL="68580" indent="0">
              <a:buNone/>
            </a:pPr>
            <a:endParaRPr lang="en-US" sz="2000" b="1" dirty="0" smtClean="0"/>
          </a:p>
          <a:p>
            <a:pPr marL="68580" indent="0">
              <a:buNone/>
            </a:pPr>
            <a:r>
              <a:rPr lang="en-US" sz="2000" b="1" dirty="0" smtClean="0"/>
              <a:t>The </a:t>
            </a:r>
            <a:r>
              <a:rPr lang="en-US" sz="2000" b="1" dirty="0"/>
              <a:t>following is not true about the insertion algorithm:</a:t>
            </a:r>
          </a:p>
          <a:p>
            <a:r>
              <a:rPr lang="en-US" sz="2000" dirty="0" smtClean="0"/>
              <a:t>Since </a:t>
            </a:r>
            <a:r>
              <a:rPr lang="en-US" sz="2000" dirty="0"/>
              <a:t>the node is full, therefore it will split, and then a new value will be inserted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CORRECT METHOD-</a:t>
            </a:r>
          </a:p>
          <a:p>
            <a:r>
              <a:rPr lang="en-US" sz="2000" b="1" dirty="0"/>
              <a:t>The node, along with a newly inserted key, will split from the middle element.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6175177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Courtesy-https</a:t>
            </a:r>
            <a:r>
              <a:rPr lang="en-US" sz="1400" dirty="0"/>
              <a:t>://www.guru99.com/b-tree-example.html</a:t>
            </a:r>
          </a:p>
        </p:txBody>
      </p:sp>
    </p:spTree>
    <p:extLst>
      <p:ext uri="{BB962C8B-B14F-4D97-AF65-F5344CB8AC3E}">
        <p14:creationId xmlns:p14="http://schemas.microsoft.com/office/powerpoint/2010/main" val="16401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Insertion with Odd Order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00200"/>
            <a:ext cx="7315200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a B Tree of Order 5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=5</a:t>
            </a:r>
            <a:endParaRPr lang="en-US" sz="2000" dirty="0"/>
          </a:p>
          <a:p>
            <a:r>
              <a:rPr lang="en-US" sz="2000" dirty="0" smtClean="0"/>
              <a:t>List of Keys=10,70,60,20,110,40,80,130,100,50,190,90,180,240,30,120,140,160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Max </a:t>
            </a:r>
            <a:r>
              <a:rPr lang="en-US" sz="2000" b="1" dirty="0"/>
              <a:t>no of keys in each node (root/non-root)=</a:t>
            </a:r>
            <a:r>
              <a:rPr lang="en-US" sz="2000" b="1" dirty="0" smtClean="0"/>
              <a:t>n-1=4</a:t>
            </a:r>
          </a:p>
          <a:p>
            <a:r>
              <a:rPr lang="en-US" sz="2000" b="1" dirty="0" smtClean="0"/>
              <a:t>Min </a:t>
            </a:r>
            <a:r>
              <a:rPr lang="en-US" sz="2000" b="1" dirty="0"/>
              <a:t>no of keys in each non-root node=(n-1)/</a:t>
            </a:r>
            <a:r>
              <a:rPr lang="en-US" sz="2000" b="1" dirty="0" smtClean="0"/>
              <a:t>2=2</a:t>
            </a:r>
            <a:endParaRPr lang="en-US" sz="2000" b="1" dirty="0"/>
          </a:p>
          <a:p>
            <a:pPr marL="68580" indent="0">
              <a:buNone/>
            </a:pPr>
            <a:endParaRPr lang="en-US" sz="2000" b="1" dirty="0"/>
          </a:p>
          <a:p>
            <a:pPr marL="68580" indent="0">
              <a:buNone/>
            </a:pPr>
            <a:endParaRPr lang="en-US" sz="2000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28800"/>
            <a:ext cx="2743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685800" y="1600200"/>
            <a:ext cx="4495801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 of Keys=10,70,60,20,110,40,80,130,100,50,190,90,180,240,30,120,140,160</a:t>
            </a:r>
            <a:endParaRPr lang="en-US" sz="2000" dirty="0"/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70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 smtClean="0"/>
              <a:t>After Inserting 70,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60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60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31344"/>
            <a:ext cx="2743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72000"/>
            <a:ext cx="2743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43493" y="1600200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20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110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 smtClean="0"/>
              <a:t>Node was already full,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110 , It splits into 2 nodes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60 is the median key, so it goes to parent or becomes root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274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3124200"/>
            <a:ext cx="29146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3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43493" y="1600200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40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40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80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80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66" y="1600200"/>
            <a:ext cx="312931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39" y="3716414"/>
            <a:ext cx="3136242" cy="161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6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/>
              <a:t>The goal of m-Way search tree of </a:t>
            </a:r>
            <a:r>
              <a:rPr lang="en-US" sz="2000" b="1" dirty="0"/>
              <a:t>height h</a:t>
            </a:r>
            <a:r>
              <a:rPr lang="en-US" sz="2000" dirty="0"/>
              <a:t> calls for </a:t>
            </a:r>
            <a:r>
              <a:rPr lang="en-US" sz="2000" b="1" dirty="0"/>
              <a:t>O(h) no. of accesses for an insert/delete/retrieval operation</a:t>
            </a:r>
            <a:r>
              <a:rPr lang="en-US" sz="2000" b="1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130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100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/>
              <a:t>N</a:t>
            </a:r>
            <a:r>
              <a:rPr lang="en-US" sz="2000" dirty="0" smtClean="0"/>
              <a:t>ode was already full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100, it splits in 2 nodes, 100 is the median key 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100 goes up to the parent node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60" t="61010" r="32728" b="18384"/>
          <a:stretch/>
        </p:blipFill>
        <p:spPr>
          <a:xfrm>
            <a:off x="4343400" y="4170215"/>
            <a:ext cx="4038599" cy="1413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15472" r="27866" b="69056"/>
          <a:stretch/>
        </p:blipFill>
        <p:spPr>
          <a:xfrm>
            <a:off x="4442907" y="2286000"/>
            <a:ext cx="3862893" cy="14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62001" y="1600200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50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190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9" y="4114800"/>
            <a:ext cx="3816966" cy="15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9" y="1905000"/>
            <a:ext cx="3909671" cy="15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4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33400" y="1586344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90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180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42" y="3702559"/>
            <a:ext cx="3861258" cy="184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43" y="1066801"/>
            <a:ext cx="386125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240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30</a:t>
            </a:r>
          </a:p>
          <a:p>
            <a:pPr marL="68580" indent="0">
              <a:buNone/>
            </a:pPr>
            <a:r>
              <a:rPr lang="en-US" sz="2000" b="1" dirty="0" smtClean="0"/>
              <a:t>Node was already full, so after </a:t>
            </a:r>
            <a:r>
              <a:rPr lang="en-US" sz="2000" b="1" dirty="0"/>
              <a:t>insertion of </a:t>
            </a:r>
            <a:r>
              <a:rPr lang="en-US" sz="2000" b="1" dirty="0" smtClean="0"/>
              <a:t>30, spli</a:t>
            </a:r>
            <a:r>
              <a:rPr lang="en-US" sz="2000" b="1" dirty="0"/>
              <a:t>ts in </a:t>
            </a:r>
            <a:r>
              <a:rPr lang="en-US" sz="2000" b="1" dirty="0" smtClean="0"/>
              <a:t>2 nodes, 30 is the median key so it will go to the parent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0" y="1447800"/>
            <a:ext cx="394296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0" y="3581400"/>
            <a:ext cx="3942965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4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120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140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524000"/>
            <a:ext cx="38747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05200"/>
            <a:ext cx="3874787" cy="202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35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160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Node was already full,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160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Splits into 2 nodes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130 is the median so it goes up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Root is already full, so it splits in 2 nodes , 100 is the median so it becomes new root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581977"/>
            <a:ext cx="4114800" cy="225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65" y="838200"/>
            <a:ext cx="414943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019800" y="3092773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Illustrate the steps to build a B Tree of order 5 for the following data 78, 20, 10, 93, 82, 75, 69, 45, 42, 13, 36 Show all the intermediate steps.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Insertion with Even Order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38200" y="1905000"/>
            <a:ext cx="685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In case of </a:t>
            </a:r>
            <a:r>
              <a:rPr lang="en-US" sz="2000" b="1" dirty="0">
                <a:solidFill>
                  <a:schemeClr val="accent1"/>
                </a:solidFill>
              </a:rPr>
              <a:t>even number of keys,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middle node will be selected by </a:t>
            </a:r>
            <a:endParaRPr lang="en-US" sz="20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or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Right bias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27" y="3362325"/>
            <a:ext cx="3819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905000"/>
            <a:ext cx="3429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Order =4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List=5,3,21,9,1,13,2,7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Min no of nodes(non-root)=(n-1)/2=3/2=1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Insert 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Even </a:t>
            </a:r>
            <a:r>
              <a:rPr lang="en-US" sz="2000" dirty="0"/>
              <a:t>number of keys, 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middle node will be selected by </a:t>
            </a:r>
            <a:endParaRPr lang="en-US" sz="20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or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Right bias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51940"/>
              </p:ext>
            </p:extLst>
          </p:nvPr>
        </p:nvGraphicFramePr>
        <p:xfrm>
          <a:off x="5638800" y="2362200"/>
          <a:ext cx="2071254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18"/>
                <a:gridCol w="690418"/>
                <a:gridCol w="690418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own Arrow 9"/>
          <p:cNvSpPr/>
          <p:nvPr/>
        </p:nvSpPr>
        <p:spPr>
          <a:xfrm>
            <a:off x="6857189" y="1824020"/>
            <a:ext cx="242316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63845" y="1399306"/>
            <a:ext cx="52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2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692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5-Way </a:t>
            </a:r>
            <a:r>
              <a:rPr lang="en-US" sz="2000" dirty="0"/>
              <a:t>search tree </a:t>
            </a:r>
            <a:endParaRPr lang="en-US" sz="2000" dirty="0" smtClean="0"/>
          </a:p>
          <a:p>
            <a:r>
              <a:rPr lang="en-US" sz="2000" dirty="0" err="1"/>
              <a:t>Multiway</a:t>
            </a:r>
            <a:r>
              <a:rPr lang="en-US" sz="2000" dirty="0"/>
              <a:t> tree of </a:t>
            </a:r>
            <a:r>
              <a:rPr lang="en-US" sz="2000" b="1" dirty="0"/>
              <a:t>order </a:t>
            </a:r>
            <a:r>
              <a:rPr lang="en-US" sz="2000" b="1" dirty="0" smtClean="0"/>
              <a:t>5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node has at most </a:t>
            </a:r>
            <a:r>
              <a:rPr lang="en-US" sz="2000" b="1" dirty="0"/>
              <a:t>5 child nodes </a:t>
            </a:r>
            <a:r>
              <a:rPr lang="en-US" sz="2000" b="1" dirty="0" smtClean="0"/>
              <a:t>and at </a:t>
            </a:r>
            <a:r>
              <a:rPr lang="en-US" sz="2000" b="1" dirty="0"/>
              <a:t>most 4 </a:t>
            </a:r>
            <a:r>
              <a:rPr lang="en-US" sz="2000" b="1" dirty="0" smtClean="0"/>
              <a:t>keys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7772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4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38200" y="1905000"/>
            <a:ext cx="342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Order =4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List=5,3,21,9,1,13,2,7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Middle </a:t>
            </a:r>
            <a:r>
              <a:rPr lang="en-US" sz="2000" dirty="0"/>
              <a:t>key by </a:t>
            </a: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/>
          <a:stretch/>
        </p:blipFill>
        <p:spPr bwMode="auto">
          <a:xfrm>
            <a:off x="4565073" y="1371600"/>
            <a:ext cx="3505200" cy="400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7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8468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08074" y="1600200"/>
            <a:ext cx="7121525" cy="243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List=10</a:t>
            </a:r>
            <a:r>
              <a:rPr lang="en-US" sz="2000" dirty="0"/>
              <a:t>, 20, 30, 40, 50, 60, 70, 80 and 90 </a:t>
            </a:r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>Insert in </a:t>
            </a:r>
            <a:r>
              <a:rPr lang="en-US" sz="2000" dirty="0"/>
              <a:t>an initially empty </a:t>
            </a:r>
            <a:r>
              <a:rPr lang="en-US" sz="2000" dirty="0" smtClean="0"/>
              <a:t>B-Tree of </a:t>
            </a:r>
            <a:r>
              <a:rPr lang="en-US" sz="2800" b="1" dirty="0" smtClean="0">
                <a:solidFill>
                  <a:schemeClr val="accent1"/>
                </a:solidFill>
              </a:rPr>
              <a:t>Order 6 </a:t>
            </a:r>
          </a:p>
          <a:p>
            <a:pPr marL="68580" indent="0">
              <a:buNone/>
            </a:pPr>
            <a:r>
              <a:rPr lang="en-US" sz="2000" dirty="0" smtClean="0"/>
              <a:t>n=6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Max </a:t>
            </a:r>
            <a:r>
              <a:rPr lang="en-US" sz="2000" b="1" dirty="0"/>
              <a:t>no of keys in each node (root/non-root)=</a:t>
            </a:r>
            <a:r>
              <a:rPr lang="en-US" sz="2000" b="1" dirty="0" smtClean="0"/>
              <a:t>n-1=5</a:t>
            </a:r>
            <a:endParaRPr lang="en-US" sz="2000" b="1" dirty="0"/>
          </a:p>
          <a:p>
            <a:r>
              <a:rPr lang="en-US" sz="2000" b="1" dirty="0"/>
              <a:t>Min no of keys in each non-root node=(n-1)/</a:t>
            </a:r>
            <a:r>
              <a:rPr lang="en-US" sz="2000" b="1" dirty="0" smtClean="0"/>
              <a:t>2</a:t>
            </a:r>
          </a:p>
          <a:p>
            <a:pPr marL="365760" lvl="1" indent="0">
              <a:buNone/>
            </a:pPr>
            <a:r>
              <a:rPr lang="en-US" sz="1800" b="1" dirty="0" smtClean="0"/>
              <a:t>=(6-1)/2</a:t>
            </a:r>
          </a:p>
          <a:p>
            <a:pPr marL="365760" lvl="1" indent="0">
              <a:buNone/>
            </a:pPr>
            <a:r>
              <a:rPr lang="en-US" sz="1800" b="1" dirty="0" smtClean="0"/>
              <a:t>=5/2</a:t>
            </a:r>
          </a:p>
          <a:p>
            <a:pPr marL="365760" lvl="1" indent="0">
              <a:buNone/>
            </a:pPr>
            <a:r>
              <a:rPr lang="en-US" sz="1800" b="1" dirty="0" smtClean="0"/>
              <a:t>=2</a:t>
            </a:r>
            <a:endParaRPr lang="en-US" sz="1800" b="1" dirty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85800" y="1600200"/>
            <a:ext cx="44958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List=10</a:t>
            </a:r>
            <a:r>
              <a:rPr lang="en-US" sz="2000" dirty="0"/>
              <a:t>, 20, 30, 40, 50, 60, 70, 80 and 90 </a:t>
            </a: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20,30,40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60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Since </a:t>
            </a:r>
            <a:r>
              <a:rPr lang="en-US" sz="2000" dirty="0"/>
              <a:t>root node is full,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Node </a:t>
            </a:r>
            <a:r>
              <a:rPr lang="en-US" sz="2000" b="1" dirty="0"/>
              <a:t>will </a:t>
            </a:r>
            <a:r>
              <a:rPr lang="en-US" sz="2000" b="1" dirty="0" smtClean="0"/>
              <a:t>split </a:t>
            </a:r>
            <a:r>
              <a:rPr lang="en-US" sz="2000" b="1" dirty="0"/>
              <a:t>into </a:t>
            </a:r>
            <a:r>
              <a:rPr lang="en-US" sz="2000" b="1" dirty="0" smtClean="0"/>
              <a:t>two nodes 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Median=30, </a:t>
            </a:r>
            <a:r>
              <a:rPr lang="en-US" sz="2000" b="1" dirty="0" smtClean="0">
                <a:solidFill>
                  <a:schemeClr val="accent1"/>
                </a:solidFill>
              </a:rPr>
              <a:t>using Left Bias </a:t>
            </a:r>
            <a:r>
              <a:rPr lang="en-US" sz="2000" b="1" dirty="0" smtClean="0"/>
              <a:t>so 30 goes to parent or becomes root, </a:t>
            </a:r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1524000"/>
            <a:ext cx="28575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09800"/>
            <a:ext cx="3390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048000"/>
            <a:ext cx="3333750" cy="261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53400" y="2514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60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70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8468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08074" y="1600200"/>
            <a:ext cx="712152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 smtClean="0"/>
              <a:t>Construct a B-Tree with data  75,52,81,40,33,90,85,20,38</a:t>
            </a:r>
          </a:p>
          <a:p>
            <a:pPr marL="68580" indent="0">
              <a:buNone/>
            </a:pPr>
            <a:r>
              <a:rPr lang="en-US" sz="2000" b="1" dirty="0" smtClean="0"/>
              <a:t>Insert in </a:t>
            </a:r>
            <a:r>
              <a:rPr lang="en-US" sz="2000" b="1" dirty="0"/>
              <a:t>an initially empty </a:t>
            </a:r>
            <a:r>
              <a:rPr lang="en-US" sz="2000" b="1" dirty="0" smtClean="0"/>
              <a:t>B-Tree of </a:t>
            </a:r>
            <a:r>
              <a:rPr lang="en-US" sz="2800" b="1" dirty="0" smtClean="0">
                <a:solidFill>
                  <a:schemeClr val="accent1"/>
                </a:solidFill>
              </a:rPr>
              <a:t>Order 4 </a:t>
            </a:r>
          </a:p>
          <a:p>
            <a:pPr marL="68580" indent="0">
              <a:buNone/>
            </a:pPr>
            <a:r>
              <a:rPr lang="en-US" sz="2000" b="1" dirty="0" smtClean="0"/>
              <a:t>n=4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dirty="0" smtClean="0"/>
              <a:t>Max </a:t>
            </a:r>
            <a:r>
              <a:rPr lang="en-US" sz="2000" dirty="0"/>
              <a:t>no of keys in each node (root/non-root)=</a:t>
            </a:r>
            <a:r>
              <a:rPr lang="en-US" sz="2000" dirty="0" smtClean="0"/>
              <a:t>n-1=3</a:t>
            </a:r>
            <a:endParaRPr lang="en-US" sz="2000" dirty="0"/>
          </a:p>
          <a:p>
            <a:r>
              <a:rPr lang="en-US" sz="2000" dirty="0"/>
              <a:t>Min no of keys in each non-root node=(n-1)/</a:t>
            </a:r>
            <a:r>
              <a:rPr lang="en-US" sz="2000" dirty="0" smtClean="0"/>
              <a:t>2</a:t>
            </a:r>
            <a:r>
              <a:rPr lang="en-US" sz="1800" dirty="0" smtClean="0"/>
              <a:t>=(</a:t>
            </a:r>
            <a:r>
              <a:rPr lang="en-US" sz="1800" dirty="0"/>
              <a:t>3</a:t>
            </a:r>
            <a:r>
              <a:rPr lang="en-US" sz="1800" dirty="0" smtClean="0"/>
              <a:t>)/2=1</a:t>
            </a:r>
            <a:endParaRPr lang="en-US" sz="1800" dirty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85"/>
          <a:stretch/>
        </p:blipFill>
        <p:spPr>
          <a:xfrm>
            <a:off x="838200" y="685800"/>
            <a:ext cx="7315200" cy="53101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304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b="1" dirty="0"/>
              <a:t>Construct a B-Tree with data  75,52,81,40,33,90,85,20,38</a:t>
            </a:r>
          </a:p>
        </p:txBody>
      </p:sp>
    </p:spTree>
    <p:extLst>
      <p:ext uri="{BB962C8B-B14F-4D97-AF65-F5344CB8AC3E}">
        <p14:creationId xmlns:p14="http://schemas.microsoft.com/office/powerpoint/2010/main" val="885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9090"/>
          <a:stretch/>
        </p:blipFill>
        <p:spPr>
          <a:xfrm rot="16200000">
            <a:off x="717275" y="554934"/>
            <a:ext cx="6033052" cy="609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304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b="1" dirty="0"/>
              <a:t>Construct a B-Tree with data  75,52,81,40,33,90,85,20,38</a:t>
            </a:r>
          </a:p>
        </p:txBody>
      </p:sp>
    </p:spTree>
    <p:extLst>
      <p:ext uri="{BB962C8B-B14F-4D97-AF65-F5344CB8AC3E}">
        <p14:creationId xmlns:p14="http://schemas.microsoft.com/office/powerpoint/2010/main" val="41377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Deletion in 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Deletion also requires traversal</a:t>
            </a:r>
          </a:p>
          <a:p>
            <a:r>
              <a:rPr lang="en-US" sz="2000" dirty="0" smtClean="0"/>
              <a:t>After reaching a particular node</a:t>
            </a:r>
          </a:p>
          <a:p>
            <a:r>
              <a:rPr lang="en-US" sz="2000" dirty="0" smtClean="0"/>
              <a:t>2 cases may occur-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70C0"/>
                </a:solidFill>
              </a:rPr>
              <a:t>Node is a leaf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70C0"/>
                </a:solidFill>
              </a:rPr>
              <a:t>Node is non leaf node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node has more than minimum of keys then it can be easily deleted</a:t>
            </a:r>
          </a:p>
          <a:p>
            <a:pPr lvl="1"/>
            <a:r>
              <a:rPr lang="en-US" sz="1800" b="1" dirty="0" smtClean="0">
                <a:solidFill>
                  <a:srgbClr val="00B0F0"/>
                </a:solidFill>
              </a:rPr>
              <a:t>Just delete it</a:t>
            </a:r>
          </a:p>
          <a:p>
            <a:pPr lvl="1"/>
            <a:r>
              <a:rPr lang="en-US" sz="1800" dirty="0"/>
              <a:t>Deleting this will not violate the property of B </a:t>
            </a:r>
            <a:r>
              <a:rPr lang="en-US" sz="1800" dirty="0" smtClean="0"/>
              <a:t>Tree</a:t>
            </a:r>
            <a:endParaRPr lang="en-US" sz="18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68480" y="2152080"/>
              <a:ext cx="2188080" cy="1572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20" y="2142720"/>
                <a:ext cx="2206800" cy="15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7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7620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153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5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90600" y="996796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5-Way </a:t>
            </a:r>
            <a:r>
              <a:rPr lang="en-US" sz="2000" dirty="0"/>
              <a:t>search tree </a:t>
            </a:r>
            <a:endParaRPr lang="en-US" sz="2000" dirty="0" smtClean="0"/>
          </a:p>
          <a:p>
            <a:r>
              <a:rPr lang="en-US" sz="2000" dirty="0" smtClean="0"/>
              <a:t>Multiway </a:t>
            </a:r>
            <a:r>
              <a:rPr lang="en-US" sz="2000" dirty="0"/>
              <a:t>tree of </a:t>
            </a:r>
            <a:r>
              <a:rPr lang="en-US" sz="2000" b="1" dirty="0"/>
              <a:t>order 5</a:t>
            </a:r>
            <a:endParaRPr lang="en-US" sz="2000" b="1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node has at most </a:t>
            </a:r>
            <a:r>
              <a:rPr lang="en-US" sz="2000" b="1" dirty="0"/>
              <a:t>5 child nodes </a:t>
            </a:r>
            <a:r>
              <a:rPr lang="en-US" sz="2000" b="1" dirty="0" smtClean="0"/>
              <a:t>and at </a:t>
            </a:r>
            <a:r>
              <a:rPr lang="en-US" sz="2000" b="1" dirty="0"/>
              <a:t>most 4 </a:t>
            </a:r>
            <a:r>
              <a:rPr lang="en-US" sz="2000" b="1" dirty="0" smtClean="0"/>
              <a:t>keys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</a:t>
            </a:fld>
            <a:endParaRPr lang="en-US"/>
          </a:p>
        </p:txBody>
      </p:sp>
      <p:pic>
        <p:nvPicPr>
          <p:cNvPr id="25602" name="Picture 2" descr="https://www.tutorialspoint.com/assets/questions/media/33770/1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70104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2" y="914400"/>
            <a:ext cx="6777317" cy="49182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pPr lvl="1"/>
            <a:r>
              <a:rPr lang="en-US" sz="1800" dirty="0" smtClean="0"/>
              <a:t>Deleting </a:t>
            </a:r>
            <a:r>
              <a:rPr lang="en-US" sz="1800" dirty="0"/>
              <a:t>this will violate the property of B Tree</a:t>
            </a:r>
          </a:p>
          <a:p>
            <a:pPr lvl="1"/>
            <a:r>
              <a:rPr lang="en-US" sz="1800" b="1" dirty="0" smtClean="0"/>
              <a:t>Target </a:t>
            </a:r>
            <a:r>
              <a:rPr lang="en-US" sz="1800" b="1" dirty="0"/>
              <a:t>node can borrow key from immediate left node, or immediate right node (sibling)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sibling will say yes if it has more than minimum number of keys</a:t>
            </a:r>
          </a:p>
          <a:p>
            <a:pPr lvl="1"/>
            <a:r>
              <a:rPr lang="en-US" sz="1800" b="1" dirty="0" smtClean="0"/>
              <a:t>The </a:t>
            </a:r>
            <a:r>
              <a:rPr lang="en-US" sz="1800" b="1" dirty="0"/>
              <a:t>key will be borrowed from the parent node, the max value </a:t>
            </a:r>
            <a:r>
              <a:rPr lang="en-US" sz="1800" b="1" dirty="0" smtClean="0"/>
              <a:t>of sibling will </a:t>
            </a:r>
            <a:r>
              <a:rPr lang="en-US" sz="1800" b="1" dirty="0"/>
              <a:t>be transferred to a </a:t>
            </a:r>
            <a:r>
              <a:rPr lang="en-US" sz="1800" b="1" dirty="0" smtClean="0"/>
              <a:t>parent</a:t>
            </a:r>
            <a:r>
              <a:rPr lang="en-US" sz="1800" b="1" dirty="0"/>
              <a:t> </a:t>
            </a:r>
            <a:r>
              <a:rPr lang="en-US" sz="1800" b="1" dirty="0" smtClean="0">
                <a:solidFill>
                  <a:srgbClr val="00B0F0"/>
                </a:solidFill>
              </a:rPr>
              <a:t>[Left Sibling]</a:t>
            </a:r>
          </a:p>
          <a:p>
            <a:pPr lvl="1"/>
            <a:r>
              <a:rPr lang="en-US" sz="1800" b="1" dirty="0"/>
              <a:t>T</a:t>
            </a:r>
            <a:r>
              <a:rPr lang="en-US" sz="1800" b="1" dirty="0" smtClean="0"/>
              <a:t>he </a:t>
            </a:r>
            <a:r>
              <a:rPr lang="en-US" sz="1800" b="1" dirty="0"/>
              <a:t>max value of the parent node will be transferred to the target node, and remove the target value</a:t>
            </a:r>
          </a:p>
          <a:p>
            <a:endParaRPr lang="en-US" sz="20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18760" y="678600"/>
              <a:ext cx="1527120" cy="205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9400" y="669240"/>
                <a:ext cx="1545840" cy="20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1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2" y="914400"/>
            <a:ext cx="6777317" cy="49182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pPr lvl="1"/>
            <a:r>
              <a:rPr lang="en-US" sz="1800" b="1" dirty="0" smtClean="0">
                <a:solidFill>
                  <a:srgbClr val="00B0F0"/>
                </a:solidFill>
              </a:rPr>
              <a:t>Pull up one key from adjacent node to father and pull down the father</a:t>
            </a:r>
          </a:p>
          <a:p>
            <a:pPr lvl="1"/>
            <a:endParaRPr 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86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20437" y="9906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478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20437" y="9906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4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Key cannot be borrowed from Sibling</a:t>
            </a:r>
          </a:p>
          <a:p>
            <a:r>
              <a:rPr lang="en-US" sz="2000" b="1" dirty="0"/>
              <a:t>Merge the target node with any of its immediate siblings along with parent key</a:t>
            </a:r>
          </a:p>
          <a:p>
            <a:pPr lvl="1"/>
            <a:r>
              <a:rPr lang="en-US" sz="2000" dirty="0" smtClean="0"/>
              <a:t>That key </a:t>
            </a:r>
            <a:r>
              <a:rPr lang="en-US" sz="2000" dirty="0"/>
              <a:t>from the parent node is </a:t>
            </a:r>
            <a:r>
              <a:rPr lang="en-US" sz="2000" dirty="0" smtClean="0"/>
              <a:t>merged which comes </a:t>
            </a:r>
            <a:r>
              <a:rPr lang="en-US" sz="2000" dirty="0"/>
              <a:t>in between the two merging </a:t>
            </a:r>
            <a:r>
              <a:rPr lang="en-US" sz="2000" dirty="0" smtClean="0"/>
              <a:t>sibling</a:t>
            </a:r>
            <a:endParaRPr lang="en-US" sz="2000" dirty="0"/>
          </a:p>
          <a:p>
            <a:r>
              <a:rPr lang="en-US" sz="2000" dirty="0"/>
              <a:t>Delete the target key from the merged node</a:t>
            </a:r>
          </a:p>
          <a:p>
            <a:endParaRPr lang="en-US" sz="20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268600" y="1661040"/>
              <a:ext cx="1661400" cy="169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240" y="1651680"/>
                <a:ext cx="1680120" cy="17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1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If adjacent node also has minimum no of keys, then the two adjacent leaves and the median key from the parent can be combined as one new leaf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721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024744" cy="381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Deletion in B </a:t>
            </a:r>
            <a:r>
              <a:rPr lang="en-US" sz="2800" b="1" dirty="0" smtClean="0"/>
              <a:t>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838200"/>
            <a:ext cx="6777317" cy="9144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sz="1600" b="1" dirty="0" smtClean="0"/>
              <a:t>Case 1-Node is a leaf node</a:t>
            </a:r>
          </a:p>
          <a:p>
            <a:r>
              <a:rPr lang="en-US" sz="1600" b="1" dirty="0" smtClean="0"/>
              <a:t>If it has minimum no of keys</a:t>
            </a:r>
          </a:p>
          <a:p>
            <a:r>
              <a:rPr lang="en-US" sz="1600" b="1" dirty="0" smtClean="0"/>
              <a:t>Key cannot be borrowed from Sibling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153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70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>
                <a:solidFill>
                  <a:srgbClr val="00B0F0"/>
                </a:solidFill>
              </a:rPr>
              <a:t>Case 2-Node is a non leaf node</a:t>
            </a:r>
          </a:p>
          <a:p>
            <a:r>
              <a:rPr lang="en-US" sz="2000" b="1" dirty="0" smtClean="0"/>
              <a:t>The key will be deleted and its predecessor or successor key will come on its place</a:t>
            </a:r>
          </a:p>
          <a:p>
            <a:r>
              <a:rPr lang="en-US" sz="2000" b="1" dirty="0" smtClean="0"/>
              <a:t>(</a:t>
            </a:r>
            <a:r>
              <a:rPr lang="en-US" sz="2000" b="1" dirty="0" err="1" smtClean="0"/>
              <a:t>Inorder</a:t>
            </a:r>
            <a:r>
              <a:rPr lang="en-US" sz="2000" b="1" dirty="0" smtClean="0"/>
              <a:t> Predecessor or </a:t>
            </a:r>
            <a:r>
              <a:rPr lang="en-US" sz="2000" b="1" dirty="0" err="1" smtClean="0"/>
              <a:t>Inorder</a:t>
            </a:r>
            <a:r>
              <a:rPr lang="en-US" sz="2000" b="1" dirty="0" smtClean="0"/>
              <a:t> Successor, depending on which child node has extra keys)</a:t>
            </a:r>
          </a:p>
          <a:p>
            <a:r>
              <a:rPr lang="en-US" sz="2000" b="1" dirty="0" smtClean="0"/>
              <a:t>If suppose both nodes of predecessor and successor have minimum keys then the nodes of predecessor and successor will be combined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080880" y="1428840"/>
              <a:ext cx="3232800" cy="172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1520" y="1419480"/>
                <a:ext cx="3251520" cy="17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7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24744" cy="533400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58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1408088"/>
            <a:ext cx="3505199" cy="3508977"/>
          </a:xfrm>
        </p:spPr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Delete 190</a:t>
            </a:r>
          </a:p>
          <a:p>
            <a:endParaRPr lang="en-US" sz="2000" dirty="0"/>
          </a:p>
          <a:p>
            <a:pPr marL="68580" indent="0">
              <a:buNone/>
            </a:pPr>
            <a:r>
              <a:rPr lang="en-US" sz="2000" b="1" dirty="0"/>
              <a:t>Case 1-Node is a leaf node</a:t>
            </a:r>
          </a:p>
          <a:p>
            <a:r>
              <a:rPr lang="en-US" sz="2000" b="1" dirty="0"/>
              <a:t>If node has more than minimum of </a:t>
            </a:r>
            <a:r>
              <a:rPr lang="en-US" sz="2000" b="1" dirty="0" smtClean="0"/>
              <a:t>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Just delete it</a:t>
            </a:r>
            <a:endParaRPr lang="en-US" sz="2000" dirty="0" smtClean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8" y="3581400"/>
            <a:ext cx="4267201" cy="229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6" t="9394" r="39091" b="12020"/>
          <a:stretch/>
        </p:blipFill>
        <p:spPr>
          <a:xfrm rot="16200000">
            <a:off x="5427517" y="-93517"/>
            <a:ext cx="2133601" cy="4301836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910692" y="3164465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1" y="1676400"/>
            <a:ext cx="2639290" cy="350897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Delete 60</a:t>
            </a:r>
          </a:p>
          <a:p>
            <a:pPr marL="68580" indent="0">
              <a:buNone/>
            </a:pPr>
            <a:r>
              <a:rPr lang="en-US" sz="2000" b="1" dirty="0">
                <a:solidFill>
                  <a:srgbClr val="00B0F0"/>
                </a:solidFill>
              </a:rPr>
              <a:t>Case 2-Node is a non leaf node</a:t>
            </a:r>
          </a:p>
          <a:p>
            <a:r>
              <a:rPr lang="en-US" sz="2000" b="1" dirty="0"/>
              <a:t>The key will be deleted and its predecessor or successor key will come on its place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91" y="1066800"/>
            <a:ext cx="5257800" cy="190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45" y="3886200"/>
            <a:ext cx="5257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839691" y="3052330"/>
            <a:ext cx="381000" cy="8338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389421" y="2166939"/>
            <a:ext cx="225136" cy="340734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Structure </a:t>
            </a:r>
            <a:r>
              <a:rPr lang="en-US" sz="2000" dirty="0"/>
              <a:t>of a node of an m-Way tree </a:t>
            </a:r>
            <a:endParaRPr lang="en-US" sz="2000" dirty="0" smtClean="0"/>
          </a:p>
          <a:p>
            <a:pPr marL="68580" indent="0">
              <a:buNone/>
            </a:pPr>
            <a:r>
              <a:rPr lang="en-US" sz="2000" b="1" dirty="0" err="1" smtClean="0"/>
              <a:t>struct</a:t>
            </a:r>
            <a:r>
              <a:rPr lang="en-US" sz="2000" b="1" dirty="0" smtClean="0"/>
              <a:t> </a:t>
            </a:r>
            <a:r>
              <a:rPr lang="en-US" sz="2000" b="1" dirty="0"/>
              <a:t>node { </a:t>
            </a:r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count; </a:t>
            </a:r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smtClean="0"/>
              <a:t>value[MAX]; </a:t>
            </a:r>
            <a:endParaRPr lang="en-US" sz="2000" b="1" dirty="0"/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struct</a:t>
            </a:r>
            <a:r>
              <a:rPr lang="en-US" sz="2000" b="1" dirty="0"/>
              <a:t> node* child[MAX + 1]; </a:t>
            </a:r>
          </a:p>
          <a:p>
            <a:pPr marL="68580" indent="0">
              <a:buNone/>
            </a:pPr>
            <a:r>
              <a:rPr lang="en-US" sz="2000" b="1" dirty="0" smtClean="0"/>
              <a:t>	}; </a:t>
            </a:r>
            <a:endParaRPr lang="en-US" sz="2000" b="1" dirty="0"/>
          </a:p>
          <a:p>
            <a:r>
              <a:rPr lang="en-US" sz="2000" b="1" dirty="0" smtClean="0"/>
              <a:t>count</a:t>
            </a:r>
            <a:r>
              <a:rPr lang="en-US" sz="2000" dirty="0" smtClean="0"/>
              <a:t> </a:t>
            </a:r>
            <a:r>
              <a:rPr lang="en-US" sz="2000" dirty="0"/>
              <a:t>represents the </a:t>
            </a:r>
            <a:r>
              <a:rPr lang="en-US" sz="2000" b="1" dirty="0">
                <a:solidFill>
                  <a:srgbClr val="00B0F0"/>
                </a:solidFill>
              </a:rPr>
              <a:t>number of children that a particular node has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tx1"/>
                </a:solidFill>
              </a:rPr>
              <a:t>values of a node </a:t>
            </a:r>
            <a:r>
              <a:rPr lang="en-US" sz="2000" dirty="0"/>
              <a:t>stored in the array </a:t>
            </a:r>
            <a:r>
              <a:rPr lang="en-US" sz="2000" b="1" dirty="0"/>
              <a:t>value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addresses of child</a:t>
            </a:r>
            <a:r>
              <a:rPr lang="en-US" sz="2000" dirty="0"/>
              <a:t> nodes are stored in the </a:t>
            </a:r>
            <a:r>
              <a:rPr lang="en-US" sz="2000" b="1" dirty="0"/>
              <a:t>child</a:t>
            </a:r>
            <a:r>
              <a:rPr lang="en-US" sz="2000" dirty="0"/>
              <a:t> array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MAX</a:t>
            </a:r>
            <a:r>
              <a:rPr lang="en-US" sz="2000" dirty="0"/>
              <a:t> macro signifies the </a:t>
            </a:r>
            <a:r>
              <a:rPr lang="en-US" sz="2000" b="1" dirty="0">
                <a:solidFill>
                  <a:srgbClr val="00B0F0"/>
                </a:solidFill>
              </a:rPr>
              <a:t>maximum number of values that a particular node can contain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3400" y="1219200"/>
            <a:ext cx="2857501" cy="4613429"/>
          </a:xfrm>
        </p:spPr>
        <p:txBody>
          <a:bodyPr/>
          <a:lstStyle/>
          <a:p>
            <a:r>
              <a:rPr lang="en-US" dirty="0" smtClean="0"/>
              <a:t>Delete 40</a:t>
            </a:r>
          </a:p>
          <a:p>
            <a:r>
              <a:rPr lang="en-US" sz="2000" b="1" dirty="0"/>
              <a:t>If it has minimum no of keys</a:t>
            </a:r>
          </a:p>
          <a:p>
            <a:pPr lvl="1"/>
            <a:r>
              <a:rPr lang="en-US" sz="1800" b="1" dirty="0">
                <a:solidFill>
                  <a:srgbClr val="00B0F0"/>
                </a:solidFill>
              </a:rPr>
              <a:t>Pull up one key from adjacent node to father and pull down the father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68580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10000"/>
            <a:ext cx="5257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990600"/>
            <a:ext cx="5257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5638800" y="31242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8600" y="1905000"/>
            <a:ext cx="762000" cy="6096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48200" y="2209800"/>
            <a:ext cx="381000" cy="329045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95800" y="2514600"/>
            <a:ext cx="381000" cy="432955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648736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2895601" cy="45372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Delete 140</a:t>
            </a:r>
          </a:p>
          <a:p>
            <a:pPr marL="68580" indent="0">
              <a:buNone/>
            </a:pPr>
            <a:r>
              <a:rPr lang="en-US" sz="2000" b="1" dirty="0"/>
              <a:t>Case 1-Node is a leaf node</a:t>
            </a:r>
          </a:p>
          <a:p>
            <a:r>
              <a:rPr lang="en-US" sz="2000" b="1" dirty="0"/>
              <a:t>If it has minimum no of keys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If adjacent node also has minimum no of keys, then the leaves and the median key from the parent can be combined as one new leaf</a:t>
            </a:r>
            <a:endParaRPr lang="en-US" sz="2000" b="1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64" y="3568843"/>
            <a:ext cx="4752975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5857438" y="3124199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64" y="914400"/>
            <a:ext cx="47529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934200" y="2438400"/>
            <a:ext cx="381000" cy="432955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648736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2895601" cy="4537229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Merging at Level 0</a:t>
            </a:r>
          </a:p>
          <a:p>
            <a:r>
              <a:rPr lang="en-US" dirty="0" smtClean="0"/>
              <a:t>Final Tree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90600"/>
            <a:ext cx="4752975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99" y="3541134"/>
            <a:ext cx="4676776" cy="232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5857438" y="3124199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67200" y="1059872"/>
            <a:ext cx="3505200" cy="1302327"/>
          </a:xfrm>
          <a:prstGeom prst="ellipse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Uses/Application of B Tree</a:t>
            </a:r>
            <a:endParaRPr lang="en-US" sz="2800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13400" y="3402360"/>
              <a:ext cx="1366920" cy="80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4040" y="3393000"/>
                <a:ext cx="1385640" cy="8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B-trees are balanced search trees designed to work well </a:t>
            </a:r>
            <a:r>
              <a:rPr lang="en-US" sz="2000" b="1" dirty="0"/>
              <a:t>on magnetic disks or other direct-access secondary storage </a:t>
            </a:r>
            <a:r>
              <a:rPr lang="en-US" sz="2000" b="1" dirty="0" smtClean="0"/>
              <a:t>devices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Better </a:t>
            </a:r>
            <a:r>
              <a:rPr lang="en-US" sz="2000" dirty="0"/>
              <a:t>at </a:t>
            </a:r>
            <a:r>
              <a:rPr lang="en-US" sz="2000" b="1" dirty="0"/>
              <a:t>minimizing disk I/O operations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There is  </a:t>
            </a:r>
            <a:r>
              <a:rPr lang="en-US" sz="2000" dirty="0"/>
              <a:t>huge amount of data that cannot fit in main memory.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When </a:t>
            </a:r>
            <a:r>
              <a:rPr lang="en-US" sz="1800" dirty="0"/>
              <a:t>the number of keys is high, </a:t>
            </a:r>
            <a:r>
              <a:rPr lang="en-US" sz="1800" b="1" dirty="0"/>
              <a:t>the data is read from disk in the form of blocks. </a:t>
            </a: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/>
              <a:t>Disk </a:t>
            </a:r>
            <a:r>
              <a:rPr lang="en-US" sz="1800" b="1" dirty="0"/>
              <a:t>access time is very high compared to the main memory access time. </a:t>
            </a:r>
            <a:endParaRPr lang="en-US" sz="18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85880" y="1919880"/>
              <a:ext cx="4384800" cy="4072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520" y="1910520"/>
                <a:ext cx="4403520" cy="40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4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25AC-D087-43C4-98B5-AFA16A184392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1256-C92D-4BD6-BFB2-640936D6A0E9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724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8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129280"/>
            <a:ext cx="4519107" cy="468962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time </a:t>
            </a:r>
            <a:r>
              <a:rPr lang="en-US" sz="2000" dirty="0"/>
              <a:t>it takes to access data on secondary storage is a function of three variables: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for the </a:t>
            </a:r>
            <a:r>
              <a:rPr lang="en-US" sz="1800" b="1" dirty="0"/>
              <a:t>arm to move to the track </a:t>
            </a:r>
            <a:r>
              <a:rPr lang="en-US" sz="1800" dirty="0"/>
              <a:t>where the requested sector lies. </a:t>
            </a:r>
            <a:r>
              <a:rPr lang="en-US" sz="1800" dirty="0" smtClean="0"/>
              <a:t>Usually </a:t>
            </a:r>
            <a:r>
              <a:rPr lang="en-US" sz="1800" dirty="0"/>
              <a:t>around 10 milliseconds.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for the </a:t>
            </a:r>
            <a:r>
              <a:rPr lang="en-US" sz="1800" b="1" dirty="0"/>
              <a:t>right sector to spin under the arm</a:t>
            </a:r>
            <a:r>
              <a:rPr lang="en-US" sz="1800" dirty="0"/>
              <a:t>. For a 7200 RPM drive, this is 4.1 milliseconds.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</a:t>
            </a:r>
            <a:r>
              <a:rPr lang="en-US" sz="1800" b="1" dirty="0"/>
              <a:t>to read or write the data. </a:t>
            </a:r>
            <a:r>
              <a:rPr lang="en-US" sz="1800" dirty="0"/>
              <a:t>Depending on the density of the data, this time is negligible compared to the other two.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7800"/>
            <a:ext cx="3048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3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can be </a:t>
            </a:r>
            <a:r>
              <a:rPr lang="en-US" sz="2000" b="1" dirty="0"/>
              <a:t>arranged into "blocks" that are these adjacent multi-sector aggregates. </a:t>
            </a:r>
            <a:endParaRPr lang="en-US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Contrast </a:t>
            </a:r>
            <a:r>
              <a:rPr lang="en-US" sz="2000" dirty="0"/>
              <a:t>this to access times to RAM. </a:t>
            </a:r>
            <a:endParaRPr lang="en-US" sz="2000" dirty="0" smtClean="0"/>
          </a:p>
          <a:p>
            <a:pPr lvl="1"/>
            <a:r>
              <a:rPr lang="en-US" sz="1800" dirty="0" smtClean="0"/>
              <a:t>A </a:t>
            </a:r>
            <a:r>
              <a:rPr lang="en-US" sz="1800" dirty="0"/>
              <a:t>typical non-sequential RAM access took </a:t>
            </a:r>
            <a:r>
              <a:rPr lang="en-US" sz="1800" b="1" dirty="0"/>
              <a:t>about 5 microseconds. </a:t>
            </a:r>
            <a:endParaRPr lang="en-US" sz="1800" b="1" dirty="0" smtClean="0"/>
          </a:p>
          <a:p>
            <a:pPr lvl="1"/>
            <a:r>
              <a:rPr lang="en-US" sz="1800" dirty="0" smtClean="0"/>
              <a:t>This </a:t>
            </a:r>
            <a:r>
              <a:rPr lang="en-US" sz="1800" dirty="0"/>
              <a:t>is 3000 times faster; we can do </a:t>
            </a:r>
            <a:r>
              <a:rPr lang="en-US" sz="1800" b="1" dirty="0"/>
              <a:t>at least 3000 memory accesses in the time it takes to do one disk access</a:t>
            </a:r>
            <a:r>
              <a:rPr lang="en-US" sz="1800" b="1" dirty="0" smtClean="0"/>
              <a:t>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One </a:t>
            </a:r>
            <a:r>
              <a:rPr lang="en-US" sz="2000" dirty="0"/>
              <a:t>of the main reason of using B tree is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its </a:t>
            </a:r>
            <a:r>
              <a:rPr lang="en-US" sz="1800" dirty="0"/>
              <a:t>capability to </a:t>
            </a:r>
            <a:r>
              <a:rPr lang="en-US" sz="1800" b="1" dirty="0"/>
              <a:t>store large number of keys in a single node </a:t>
            </a:r>
            <a:r>
              <a:rPr lang="en-US" sz="1800" b="1" dirty="0" smtClean="0"/>
              <a:t>and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by </a:t>
            </a:r>
            <a:r>
              <a:rPr lang="en-US" sz="1800" b="1" dirty="0"/>
              <a:t>keeping the height of the tree relatively small</a:t>
            </a:r>
            <a:r>
              <a:rPr lang="en-US" sz="1800" b="1" dirty="0" smtClean="0"/>
              <a:t>.</a:t>
            </a:r>
          </a:p>
          <a:p>
            <a:pPr marL="525780" indent="-457200">
              <a:buFont typeface="+mj-lt"/>
              <a:buAutoNum type="arabicParenR"/>
            </a:pP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 </a:t>
            </a:r>
            <a:r>
              <a:rPr lang="en-US" sz="2000" dirty="0"/>
              <a:t>main idea of using B-Trees is to reduce the number of disk accesses.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Most </a:t>
            </a:r>
            <a:r>
              <a:rPr lang="en-US" sz="2000" dirty="0"/>
              <a:t>of the tree operations </a:t>
            </a:r>
            <a:r>
              <a:rPr lang="en-US" sz="2000" b="1" dirty="0"/>
              <a:t>(search, insert, delete, max, min, ..</a:t>
            </a:r>
            <a:r>
              <a:rPr lang="en-US" sz="2000" b="1" dirty="0" err="1"/>
              <a:t>etc</a:t>
            </a:r>
            <a:r>
              <a:rPr lang="en-US" sz="2000" b="1" dirty="0"/>
              <a:t> ) require O(h) disk accesses </a:t>
            </a:r>
            <a:endParaRPr lang="en-US" sz="20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where </a:t>
            </a:r>
            <a:r>
              <a:rPr lang="en-US" sz="1800" dirty="0"/>
              <a:t>h is the height of the tree. </a:t>
            </a: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 </a:t>
            </a:r>
            <a:r>
              <a:rPr lang="en-US" sz="2000" dirty="0"/>
              <a:t>height of B-Trees is </a:t>
            </a:r>
            <a:r>
              <a:rPr lang="en-US" sz="2000" b="1" dirty="0"/>
              <a:t>kept low by putting maximum possible keys in a B-Tree node. </a:t>
            </a:r>
            <a:endParaRPr lang="en-US" sz="2000" b="1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>
                <a:solidFill>
                  <a:srgbClr val="0070C0"/>
                </a:solidFill>
              </a:rPr>
              <a:t>Generally</a:t>
            </a:r>
            <a:r>
              <a:rPr lang="en-US" sz="2000" b="1" dirty="0">
                <a:solidFill>
                  <a:srgbClr val="0070C0"/>
                </a:solidFill>
              </a:rPr>
              <a:t>, the B-Tree node size is kept equal to the disk block size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</a:p>
          <a:p>
            <a:pPr marL="525780" indent="-457200">
              <a:buFont typeface="+mj-lt"/>
              <a:buAutoNum type="arabicParenR"/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/>
          </a:bodyPr>
          <a:lstStyle/>
          <a:p>
            <a:r>
              <a:rPr lang="en-US" sz="2400" dirty="0"/>
              <a:t>Structure of M-Way Search </a:t>
            </a:r>
            <a:r>
              <a:rPr lang="en-US" sz="2400" dirty="0" smtClean="0"/>
              <a:t>Tree Node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fontScale="85000" lnSpcReduction="10000"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P0</a:t>
            </a:r>
            <a:r>
              <a:rPr lang="en-US" sz="2000" dirty="0"/>
              <a:t>, P1 …, </a:t>
            </a:r>
            <a:r>
              <a:rPr lang="en-US" sz="2000" dirty="0" err="1"/>
              <a:t>Pn</a:t>
            </a:r>
            <a:r>
              <a:rPr lang="en-US" sz="2000" dirty="0"/>
              <a:t> are the </a:t>
            </a:r>
            <a:r>
              <a:rPr lang="en-US" sz="2000" b="1" dirty="0"/>
              <a:t>pointers to the node’s sub-trees </a:t>
            </a:r>
          </a:p>
          <a:p>
            <a:r>
              <a:rPr lang="en-US" sz="2000" dirty="0" smtClean="0"/>
              <a:t>K0</a:t>
            </a:r>
            <a:r>
              <a:rPr lang="en-US" sz="2000" dirty="0"/>
              <a:t>, k1, …, Kn-1 are the </a:t>
            </a:r>
            <a:r>
              <a:rPr lang="en-US" sz="2000" b="1" dirty="0"/>
              <a:t>key values of the node. </a:t>
            </a:r>
            <a:endParaRPr lang="en-US" sz="2000" b="1" dirty="0" smtClean="0"/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All </a:t>
            </a:r>
            <a:r>
              <a:rPr lang="en-US" sz="2000" b="1" dirty="0">
                <a:solidFill>
                  <a:srgbClr val="FF0000"/>
                </a:solidFill>
              </a:rPr>
              <a:t>the key values are stored in ascending order.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basic properties of M-way search trees: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Key vales </a:t>
            </a:r>
            <a:r>
              <a:rPr lang="en-US" sz="2000" dirty="0"/>
              <a:t>in the sub tree pointed by </a:t>
            </a:r>
            <a:r>
              <a:rPr lang="en-US" sz="2000" b="1" dirty="0"/>
              <a:t>P0 &lt; key value K0</a:t>
            </a:r>
            <a:r>
              <a:rPr lang="en-US" sz="2000" dirty="0"/>
              <a:t>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Key </a:t>
            </a:r>
            <a:r>
              <a:rPr lang="en-US" sz="2000" b="1" dirty="0"/>
              <a:t>values </a:t>
            </a:r>
            <a:r>
              <a:rPr lang="en-US" sz="2000" dirty="0"/>
              <a:t>in the sub-tree pointed by </a:t>
            </a:r>
            <a:r>
              <a:rPr lang="en-US" sz="2000" b="1" dirty="0"/>
              <a:t>P1 &gt; key value </a:t>
            </a:r>
            <a:r>
              <a:rPr lang="en-US" sz="2000" b="1" dirty="0" smtClean="0"/>
              <a:t>K0 </a:t>
            </a:r>
          </a:p>
          <a:p>
            <a:pPr marL="68580" indent="0">
              <a:buNone/>
            </a:pPr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>Similar </a:t>
            </a:r>
            <a:r>
              <a:rPr lang="en-US" sz="2000" dirty="0"/>
              <a:t>pattern for the rest of the P’s and K’s.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5" y="1828800"/>
            <a:ext cx="6667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1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1800" dirty="0"/>
              <a:t>In a typical B-tree application, the amount of data handled is so large that all the data do not fit into main memory at once. </a:t>
            </a: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The </a:t>
            </a:r>
            <a:r>
              <a:rPr lang="en-US" sz="1800" b="1" dirty="0"/>
              <a:t>B-tree algorithms copy </a:t>
            </a:r>
            <a:r>
              <a:rPr lang="en-US" sz="1800" b="1" dirty="0" smtClean="0"/>
              <a:t>selected blocks </a:t>
            </a:r>
            <a:r>
              <a:rPr lang="en-US" sz="1800" b="1" dirty="0"/>
              <a:t>from disk into main memory as needed and write back onto disk pages that have changed. </a:t>
            </a:r>
            <a:endParaRPr lang="en-US" sz="1800" b="1" dirty="0" smtClean="0"/>
          </a:p>
          <a:p>
            <a:pPr marL="525780" indent="-457200">
              <a:buFont typeface="+mj-lt"/>
              <a:buAutoNum type="arabicParenR"/>
            </a:pP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1800" dirty="0" smtClean="0"/>
              <a:t>Since </a:t>
            </a:r>
            <a:r>
              <a:rPr lang="en-US" sz="1800" dirty="0"/>
              <a:t>the B-tree algorithms only </a:t>
            </a:r>
            <a:r>
              <a:rPr lang="en-US" sz="1800" b="1" dirty="0"/>
              <a:t>need a constant number of </a:t>
            </a:r>
            <a:r>
              <a:rPr lang="en-US" sz="1800" b="1" dirty="0" smtClean="0"/>
              <a:t>blocks </a:t>
            </a:r>
            <a:r>
              <a:rPr lang="en-US" sz="1800" b="1" dirty="0"/>
              <a:t>in main memory at any time, the size of main memory does not limit the size of B-trees that can be handled.</a:t>
            </a:r>
            <a:endParaRPr lang="en-US" sz="1800" b="1" dirty="0" smtClean="0"/>
          </a:p>
          <a:p>
            <a:pPr marL="525780" indent="-457200">
              <a:buFont typeface="+mj-lt"/>
              <a:buAutoNum type="arabicParenR"/>
            </a:pP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7414708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Pseudocode for disk operations-</a:t>
            </a:r>
          </a:p>
          <a:p>
            <a:pPr marL="68580" indent="0">
              <a:buNone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1800" dirty="0" smtClean="0"/>
              <a:t> </a:t>
            </a:r>
            <a:r>
              <a:rPr lang="en-US" sz="1800" b="1" dirty="0"/>
              <a:t>. . 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x  </a:t>
            </a:r>
            <a:r>
              <a:rPr lang="en-US" sz="1800" b="1" dirty="0"/>
              <a:t>a pointer to some object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DISK-READ(x</a:t>
            </a:r>
            <a:r>
              <a:rPr lang="en-US" sz="1800" b="1" dirty="0"/>
              <a:t>)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operations </a:t>
            </a:r>
            <a:r>
              <a:rPr lang="en-US" sz="1800" b="1" dirty="0"/>
              <a:t>that access and/or modify the fields of x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DISK-WRITE(x</a:t>
            </a:r>
            <a:r>
              <a:rPr lang="en-US" sz="1800" b="1" dirty="0"/>
              <a:t>)     Omitted if no fields of x were changed.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other </a:t>
            </a:r>
            <a:r>
              <a:rPr lang="en-US" sz="1800" b="1" dirty="0"/>
              <a:t>operations that access but do not modify fields of x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...</a:t>
            </a:r>
            <a:endParaRPr lang="en-US" sz="1800" b="1" dirty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7414708" cy="4232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B-trees </a:t>
            </a:r>
            <a:r>
              <a:rPr lang="en-US" sz="1800" dirty="0"/>
              <a:t>are balanced trees that are optimized for situations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/>
              <a:t>when </a:t>
            </a:r>
            <a:r>
              <a:rPr lang="en-US" sz="1600" dirty="0"/>
              <a:t>part or all of the tree must be maintained in secondary storage such as a magnetic disk. 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Since </a:t>
            </a:r>
            <a:r>
              <a:rPr lang="en-US" sz="1800" dirty="0"/>
              <a:t>disk accesses are expensive (time consuming) operations, a b-tree tries to minimize the number of disk accesses</a:t>
            </a:r>
            <a:r>
              <a:rPr lang="en-US" sz="18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990600"/>
            <a:ext cx="7414708" cy="4994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r>
              <a:rPr lang="en-US" sz="1800" b="1" dirty="0" smtClean="0"/>
              <a:t>A </a:t>
            </a:r>
            <a:r>
              <a:rPr lang="en-US" sz="1800" b="1" dirty="0"/>
              <a:t>B-tree of height 2 containing over one billion keys. </a:t>
            </a:r>
            <a:endParaRPr lang="en-US" sz="1800" b="1" dirty="0" smtClean="0"/>
          </a:p>
          <a:p>
            <a:r>
              <a:rPr lang="en-US" sz="1800" b="1" dirty="0" smtClean="0"/>
              <a:t>Each </a:t>
            </a:r>
            <a:r>
              <a:rPr lang="en-US" sz="1800" b="1" dirty="0"/>
              <a:t>internal node and leaf contains 1000 keys. </a:t>
            </a:r>
            <a:endParaRPr lang="en-US" sz="1800" b="1" dirty="0" smtClean="0"/>
          </a:p>
          <a:p>
            <a:r>
              <a:rPr lang="en-US" sz="1800" b="1" dirty="0" smtClean="0"/>
              <a:t>There </a:t>
            </a:r>
            <a:r>
              <a:rPr lang="en-US" sz="1800" b="1" dirty="0"/>
              <a:t>are </a:t>
            </a:r>
            <a:r>
              <a:rPr lang="en-US" sz="1800" b="1" dirty="0">
                <a:solidFill>
                  <a:srgbClr val="0070C0"/>
                </a:solidFill>
              </a:rPr>
              <a:t>1001 nodes at depth 1 and over one million leaves at depth 2. 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05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1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990600"/>
            <a:ext cx="7414708" cy="4994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r>
              <a:rPr lang="en-US" sz="1800" dirty="0" smtClean="0"/>
              <a:t>A b-tree </a:t>
            </a:r>
            <a:r>
              <a:rPr lang="en-US" sz="1800" dirty="0"/>
              <a:t>with a </a:t>
            </a:r>
            <a:r>
              <a:rPr lang="en-US" sz="1800" b="1" dirty="0">
                <a:solidFill>
                  <a:srgbClr val="0070C0"/>
                </a:solidFill>
              </a:rPr>
              <a:t>height of 2 and a branching factor of 1001 can store over one billion keys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r>
              <a:rPr lang="en-US" sz="1800" b="1" dirty="0" smtClean="0"/>
              <a:t>But </a:t>
            </a:r>
            <a:r>
              <a:rPr lang="en-US" sz="1800" b="1" dirty="0"/>
              <a:t>requires </a:t>
            </a:r>
            <a:r>
              <a:rPr lang="en-US" sz="1800" b="1" dirty="0">
                <a:solidFill>
                  <a:srgbClr val="0070C0"/>
                </a:solidFill>
              </a:rPr>
              <a:t>at most two disk accesses to search for any node 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05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384280" y="4786200"/>
              <a:ext cx="5402880" cy="83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4920" y="4776840"/>
                <a:ext cx="5421600" cy="8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6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Searching in an m-Way search </a:t>
            </a:r>
            <a:r>
              <a:rPr lang="en-US" sz="2800" b="1" dirty="0" smtClean="0"/>
              <a:t>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81000" y="1219200"/>
            <a:ext cx="3428999" cy="4953000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Similar </a:t>
            </a:r>
            <a:r>
              <a:rPr lang="en-US" sz="2000" b="1" dirty="0"/>
              <a:t>to that of binary search tree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search for </a:t>
            </a:r>
            <a:r>
              <a:rPr lang="en-US" sz="2000" b="1" dirty="0"/>
              <a:t>77 in the 5-Way search tree</a:t>
            </a:r>
            <a:r>
              <a:rPr lang="en-US" sz="2000" b="1" dirty="0" smtClean="0"/>
              <a:t>,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Begin </a:t>
            </a:r>
            <a:r>
              <a:rPr lang="en-US" sz="2000" b="1" dirty="0"/>
              <a:t>at the root </a:t>
            </a:r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77&gt; 76&gt; 44&gt; 18, move to the </a:t>
            </a:r>
            <a:r>
              <a:rPr lang="en-US" sz="2000" b="1" dirty="0"/>
              <a:t>fourth sub-tree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the root node of the fourth sub-tree, </a:t>
            </a:r>
            <a:r>
              <a:rPr lang="en-US" sz="2000" b="1" dirty="0"/>
              <a:t>77&lt; 80 </a:t>
            </a:r>
            <a:r>
              <a:rPr lang="en-US" sz="2000" dirty="0"/>
              <a:t>&amp; therefore we move to the </a:t>
            </a:r>
            <a:r>
              <a:rPr lang="en-US" sz="2000" b="1" dirty="0"/>
              <a:t>first sub-tree of the node.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Since </a:t>
            </a:r>
            <a:r>
              <a:rPr lang="en-US" sz="2000" dirty="0"/>
              <a:t>77 is available in the only node of this </a:t>
            </a:r>
            <a:r>
              <a:rPr lang="en-US" sz="2000" dirty="0" smtClean="0"/>
              <a:t>sub-tree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8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7"/>
          <a:stretch/>
        </p:blipFill>
        <p:spPr bwMode="auto">
          <a:xfrm>
            <a:off x="3886200" y="1066800"/>
            <a:ext cx="4800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9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3191</TotalTime>
  <Words>3308</Words>
  <Application>Microsoft Office PowerPoint</Application>
  <PresentationFormat>On-screen Show (4:3)</PresentationFormat>
  <Paragraphs>671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Austin</vt:lpstr>
      <vt:lpstr>3.1 Multiway Search Tree</vt:lpstr>
      <vt:lpstr>Multiway Search Tree</vt:lpstr>
      <vt:lpstr>Multiway Search Tree</vt:lpstr>
      <vt:lpstr>Multiway Search Tree</vt:lpstr>
      <vt:lpstr>Multiway Search Tree</vt:lpstr>
      <vt:lpstr>Multiway Search Tree</vt:lpstr>
      <vt:lpstr>Structure of M-Way Search Tree Node</vt:lpstr>
      <vt:lpstr>Searching in an m-Way search tree</vt:lpstr>
      <vt:lpstr>B Tree</vt:lpstr>
      <vt:lpstr>B Tree</vt:lpstr>
      <vt:lpstr>Properties of B Tree</vt:lpstr>
      <vt:lpstr>Properties of B Tree</vt:lpstr>
      <vt:lpstr>Properties of B Tree</vt:lpstr>
      <vt:lpstr>Example </vt:lpstr>
      <vt:lpstr>Animation for Searching in B Tree</vt:lpstr>
      <vt:lpstr>Searching in B Tree</vt:lpstr>
      <vt:lpstr>Searching in B Tree</vt:lpstr>
      <vt:lpstr>Searching in B Tree</vt:lpstr>
      <vt:lpstr>Insertion in B Tree</vt:lpstr>
      <vt:lpstr>Insertion in B Tree</vt:lpstr>
      <vt:lpstr>Insertion in B Tree</vt:lpstr>
      <vt:lpstr>Insertion in B Tree</vt:lpstr>
      <vt:lpstr>Algorithm for Insertion in B Tree</vt:lpstr>
      <vt:lpstr>Algorithm for Insertion in B Tree</vt:lpstr>
      <vt:lpstr>Insertion with Odd Order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Example</vt:lpstr>
      <vt:lpstr>Insertion with Even Order</vt:lpstr>
      <vt:lpstr>Insertion in B Tree</vt:lpstr>
      <vt:lpstr>Insertion in B Tree</vt:lpstr>
      <vt:lpstr>Insertion in B Tree</vt:lpstr>
      <vt:lpstr>Splitting in B Tree</vt:lpstr>
      <vt:lpstr>Splitting in B Tree</vt:lpstr>
      <vt:lpstr>Splitting in B Tree</vt:lpstr>
      <vt:lpstr>PowerPoint Presentation</vt:lpstr>
      <vt:lpstr>PowerPoint Presentation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Uses/Application of B Tree</vt:lpstr>
      <vt:lpstr>Use of B Tree</vt:lpstr>
      <vt:lpstr>PowerPoint Presentation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Multiway Search Tree</dc:title>
  <dc:creator>Admin</dc:creator>
  <cp:lastModifiedBy>Admin</cp:lastModifiedBy>
  <cp:revision>141</cp:revision>
  <dcterms:created xsi:type="dcterms:W3CDTF">2020-10-22T11:20:14Z</dcterms:created>
  <dcterms:modified xsi:type="dcterms:W3CDTF">2024-09-17T05:18:16Z</dcterms:modified>
</cp:coreProperties>
</file>